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74" r:id="rId2"/>
    <p:sldId id="276" r:id="rId3"/>
    <p:sldId id="530" r:id="rId4"/>
    <p:sldId id="612" r:id="rId5"/>
    <p:sldId id="519" r:id="rId6"/>
    <p:sldId id="520" r:id="rId7"/>
    <p:sldId id="613" r:id="rId8"/>
    <p:sldId id="522" r:id="rId9"/>
    <p:sldId id="619" r:id="rId10"/>
    <p:sldId id="600" r:id="rId11"/>
    <p:sldId id="614" r:id="rId12"/>
    <p:sldId id="521" r:id="rId13"/>
    <p:sldId id="577" r:id="rId14"/>
    <p:sldId id="523" r:id="rId15"/>
    <p:sldId id="578" r:id="rId16"/>
    <p:sldId id="579" r:id="rId17"/>
    <p:sldId id="615" r:id="rId18"/>
    <p:sldId id="601" r:id="rId19"/>
    <p:sldId id="609" r:id="rId20"/>
    <p:sldId id="602" r:id="rId21"/>
    <p:sldId id="603" r:id="rId22"/>
    <p:sldId id="611" r:id="rId23"/>
    <p:sldId id="605" r:id="rId24"/>
    <p:sldId id="582" r:id="rId25"/>
    <p:sldId id="584" r:id="rId26"/>
    <p:sldId id="622" r:id="rId27"/>
    <p:sldId id="620" r:id="rId28"/>
    <p:sldId id="621" r:id="rId29"/>
    <p:sldId id="349" r:id="rId30"/>
    <p:sldId id="528" r:id="rId31"/>
    <p:sldId id="623" r:id="rId32"/>
    <p:sldId id="551" r:id="rId33"/>
    <p:sldId id="529" r:id="rId34"/>
    <p:sldId id="4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21"/>
            <p14:sldId id="577"/>
            <p14:sldId id="523"/>
            <p14:sldId id="578"/>
            <p14:sldId id="579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11"/>
            <p14:sldId id="605"/>
            <p14:sldId id="582"/>
            <p14:sldId id="584"/>
          </p14:sldIdLst>
        </p14:section>
        <p14:section name="Font Awesome" id="{733C158C-04E9-4EFA-A6AD-6117D42C24EB}">
          <p14:sldIdLst>
            <p14:sldId id="622"/>
            <p14:sldId id="620"/>
            <p14:sldId id="621"/>
          </p14:sldIdLst>
        </p14:section>
        <p14:section name="Conclusion" id="{10E03AB1-9AA8-4E86-9A64-D741901E50A2}">
          <p14:sldIdLst>
            <p14:sldId id="349"/>
            <p14:sldId id="528"/>
            <p14:sldId id="623"/>
            <p14:sldId id="551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4620" autoAdjust="0"/>
  </p:normalViewPr>
  <p:slideViewPr>
    <p:cSldViewPr snapToGrid="0" showGuides="1">
      <p:cViewPr varScale="1">
        <p:scale>
          <a:sx n="66" d="100"/>
          <a:sy n="66" d="100"/>
        </p:scale>
        <p:origin x="432" y="3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3.6.2023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2023-06-03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12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6621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435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8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9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35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9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5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509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2023-06-03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1/utilities/colors/" TargetMode="External"/><Relationship Id="rId2" Type="http://schemas.openxmlformats.org/officeDocument/2006/relationships/hyperlink" Target="https://getbootstrap.com/docs/4.1/content/typography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etbootstrap.com/docs/4.1/content/reboot/#lists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gif"/><Relationship Id="rId4" Type="http://schemas.openxmlformats.org/officeDocument/2006/relationships/hyperlink" Target="https://use.fontawesome.com/releases/v5.8.2/css/all.cs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9.png"/><Relationship Id="rId26" Type="http://schemas.openxmlformats.org/officeDocument/2006/relationships/image" Target="../media/image82.jp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7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8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76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74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8.png"/><Relationship Id="rId22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3.jpe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6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path.bootstrapcdn.com/bootstrap/4.3.1/js/bootstrap.min.js" TargetMode="External"/><Relationship Id="rId2" Type="http://schemas.openxmlformats.org/officeDocument/2006/relationships/hyperlink" Target="https://stackpath.bootstrapcdn.com/bootstrap/4.3.1/css/bootstrap.min.cs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popper.js/1.14.3/umd/popper.min.js" TargetMode="External"/><Relationship Id="rId2" Type="http://schemas.openxmlformats.org/officeDocument/2006/relationships/hyperlink" Target="https://code.jquery.com/jquery-3.4.1.min.j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178878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Data Visualization and Styling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CB3B4-00EC-4353-AAEB-A72B01B92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36" y="2102899"/>
            <a:ext cx="3691727" cy="31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19101F-2AC4-45D9-BF20-48526FEC7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also download the resources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locally</a:t>
            </a:r>
          </a:p>
          <a:p>
            <a:r>
              <a:rPr lang="en-US" dirty="0"/>
              <a:t>You’ll have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configure</a:t>
            </a:r>
            <a:r>
              <a:rPr lang="en-US" dirty="0"/>
              <a:t> your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return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2" y="3657600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/>
              <a:t>&lt;link rel="stylesheet“ href="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../bootstrap/css/bootstrap.min.css</a:t>
            </a:r>
            <a:r>
              <a:rPr lang="en-US" sz="3000" noProof="1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557819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 &lt;script </a:t>
            </a:r>
            <a:r>
              <a:rPr lang="en-US" sz="3000" noProof="1"/>
              <a:t>src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.3.4.1.min.js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1812" y="5432032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src="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../bootstrap/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js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/bootstrap.min.js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898" y="1300466"/>
            <a:ext cx="3315600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084" y="4934407"/>
            <a:ext cx="10961783" cy="768084"/>
          </a:xfrm>
        </p:spPr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AAE813-DA4C-4785-871B-D638BE7C3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084" y="5720020"/>
            <a:ext cx="10961783" cy="499819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AF4E9-9EB1-47E4-977A-43775EF565C8}"/>
              </a:ext>
            </a:extLst>
          </p:cNvPr>
          <p:cNvSpPr/>
          <p:nvPr/>
        </p:nvSpPr>
        <p:spPr bwMode="auto">
          <a:xfrm>
            <a:off x="4963885" y="1539551"/>
            <a:ext cx="559837" cy="1123460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01EEC-7FE7-4122-ACEE-3462EFCC6C16}"/>
              </a:ext>
            </a:extLst>
          </p:cNvPr>
          <p:cNvSpPr/>
          <p:nvPr/>
        </p:nvSpPr>
        <p:spPr bwMode="auto">
          <a:xfrm>
            <a:off x="5610808" y="1539551"/>
            <a:ext cx="1648408" cy="625152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373B60-2777-4E39-803D-366B9A0AC529}"/>
              </a:ext>
            </a:extLst>
          </p:cNvPr>
          <p:cNvSpPr/>
          <p:nvPr/>
        </p:nvSpPr>
        <p:spPr bwMode="auto">
          <a:xfrm>
            <a:off x="5610808" y="2273199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EC371-481F-4D94-A034-35AFF009B1EA}"/>
              </a:ext>
            </a:extLst>
          </p:cNvPr>
          <p:cNvSpPr/>
          <p:nvPr/>
        </p:nvSpPr>
        <p:spPr bwMode="auto">
          <a:xfrm>
            <a:off x="4963886" y="2786382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8655FB-BCBD-4E8B-970B-F44EF6454153}"/>
              </a:ext>
            </a:extLst>
          </p:cNvPr>
          <p:cNvSpPr/>
          <p:nvPr/>
        </p:nvSpPr>
        <p:spPr bwMode="auto">
          <a:xfrm>
            <a:off x="6718041" y="2786381"/>
            <a:ext cx="541175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A7750-AA6D-4CEB-9668-BFE782223782}"/>
              </a:ext>
            </a:extLst>
          </p:cNvPr>
          <p:cNvSpPr/>
          <p:nvPr/>
        </p:nvSpPr>
        <p:spPr bwMode="auto">
          <a:xfrm>
            <a:off x="4963886" y="3284690"/>
            <a:ext cx="2295330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Bootstrap includes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responsive</a:t>
            </a:r>
            <a:r>
              <a:rPr lang="en-US" dirty="0"/>
              <a:t>, mobile</a:t>
            </a:r>
            <a:r>
              <a:rPr lang="bg-BG" dirty="0"/>
              <a:t>-</a:t>
            </a:r>
            <a:r>
              <a:rPr lang="en-US" dirty="0"/>
              <a:t>first</a:t>
            </a:r>
            <a:r>
              <a:rPr lang="bg-BG" dirty="0"/>
              <a:t>, </a:t>
            </a:r>
            <a:r>
              <a:rPr lang="en-US" dirty="0"/>
              <a:t>fluid</a:t>
            </a:r>
            <a:r>
              <a:rPr lang="bg-BG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grid system </a:t>
            </a:r>
            <a:r>
              <a:rPr lang="en-US" dirty="0"/>
              <a:t>that appropriately scales up to 12 columns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83" y="3336236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9734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5546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5546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3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51532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4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7082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1880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6118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12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1684326"/>
            <a:ext cx="77724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151121"/>
            <a:ext cx="7772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9399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64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3400" y="1684327"/>
            <a:ext cx="3733800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3400" y="1151121"/>
            <a:ext cx="37338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962091" y="1427584"/>
            <a:ext cx="1752600" cy="513749"/>
          </a:xfrm>
          <a:prstGeom prst="wedgeRoundRectCallout">
            <a:avLst>
              <a:gd name="adj1" fmla="val -113029"/>
              <a:gd name="adj2" fmla="val 5775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Container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4038600" y="2051620"/>
            <a:ext cx="1752600" cy="584250"/>
          </a:xfrm>
          <a:prstGeom prst="wedgeRoundRectCallout">
            <a:avLst>
              <a:gd name="adj1" fmla="val -107774"/>
              <a:gd name="adj2" fmla="val 180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1866123" y="3764953"/>
            <a:ext cx="1752600" cy="61600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Columns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Rows</a:t>
            </a:r>
            <a:r>
              <a:rPr lang="en-US" dirty="0"/>
              <a:t> must be placed in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containers</a:t>
            </a:r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</a:t>
            </a:r>
            <a:r>
              <a:rPr lang="en-US" dirty="0"/>
              <a:t> is fixed-width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container-fluid</a:t>
            </a:r>
            <a:r>
              <a:rPr lang="en-US" dirty="0"/>
              <a:t> 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5"/>
          <a:stretch/>
        </p:blipFill>
        <p:spPr>
          <a:xfrm>
            <a:off x="827089" y="2468336"/>
            <a:ext cx="6323013" cy="1483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089" y="4566703"/>
            <a:ext cx="6324601" cy="1311583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89866" y="2203504"/>
            <a:ext cx="1906586" cy="1006562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Leaves margin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789865" y="4300564"/>
            <a:ext cx="1906587" cy="1006562"/>
          </a:xfrm>
          <a:prstGeom prst="wedgeRoundRectCallout">
            <a:avLst>
              <a:gd name="adj1" fmla="val -66109"/>
              <a:gd name="adj2" fmla="val 385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Full width, no margins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2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Determines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sz="3200" dirty="0"/>
              <a:t>to use 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 marL="0" indent="0">
              <a:lnSpc>
                <a:spcPct val="120000"/>
              </a:lnSpc>
              <a:buNone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Less than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col-sm-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.col-md-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1200px</a:t>
            </a:r>
          </a:p>
          <a:p>
            <a:pPr lvl="1">
              <a:lnSpc>
                <a:spcPct val="120000"/>
              </a:lnSpc>
              <a:buClr>
                <a:srgbClr val="234465"/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col-lg-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/>
              <a:t>Over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1200px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9600" y="2362009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9600" y="1828800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Classes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4310" y="1824035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84310" y="1290826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87" y="2987253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96" y="4684550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4400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9200" y="5179868"/>
            <a:ext cx="1752600" cy="978562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816794"/>
            <a:ext cx="10961783" cy="768084"/>
          </a:xfrm>
        </p:spPr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12AA8D-E9BD-412F-94A9-7A0FCA960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02407"/>
            <a:ext cx="10961783" cy="499819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6" name="Graphic 5" descr="Pencil">
            <a:extLst>
              <a:ext uri="{FF2B5EF4-FFF2-40B4-BE49-F238E27FC236}">
                <a16:creationId xmlns:a16="http://schemas.microsoft.com/office/drawing/2014/main" id="{DCD3C5A9-A8F8-4D7B-99B3-6F972FC50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588" y="1416698"/>
            <a:ext cx="2506824" cy="25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role of the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2836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danger.&lt;/p&gt;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2836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020" y="4181848"/>
            <a:ext cx="3728811" cy="2326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1014221"/>
          </a:xfrm>
        </p:spPr>
        <p:txBody>
          <a:bodyPr/>
          <a:lstStyle/>
          <a:p>
            <a:r>
              <a:rPr lang="en-US" dirty="0"/>
              <a:t>Provide information about the outcome of an event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Alerts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635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635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6" y="4005508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5"/>
            <a:ext cx="8723299" cy="5385646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Bootstrap?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Responsive Web Design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How to import Bootstrap?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Bootstrap Grid System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Styling Components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Font Awesome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9"/>
            <a:ext cx="11817350" cy="903930"/>
          </a:xfrm>
        </p:spPr>
        <p:txBody>
          <a:bodyPr/>
          <a:lstStyle/>
          <a:p>
            <a:r>
              <a:rPr lang="en-US" dirty="0"/>
              <a:t>Provide information about the role of the button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coloring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0830" y="2576019"/>
            <a:ext cx="11426327" cy="21149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"&gt;Link&lt;/button&gt;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0830" y="2042811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95" y="5295204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size of the button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sizing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secondary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887420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FE7442-7CD7-42C4-918D-C69BB8B017A6}"/>
              </a:ext>
            </a:extLst>
          </p:cNvPr>
          <p:cNvGrpSpPr/>
          <p:nvPr/>
        </p:nvGrpSpPr>
        <p:grpSpPr>
          <a:xfrm>
            <a:off x="2169448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703" y="1307862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234465"/>
              </a:buClr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  <a:buClr>
                <a:srgbClr val="234465"/>
              </a:buClr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411" y="2596579"/>
            <a:ext cx="114300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2411" y="2063371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87" y="4504487"/>
            <a:ext cx="6419850" cy="161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1859710"/>
            <a:ext cx="114300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326502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48" y="3618543"/>
            <a:ext cx="6002552" cy="3033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Table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9208" y="2022924"/>
            <a:ext cx="7467600" cy="3860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&lt;table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&gt;Id&lt;/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&gt;Major&lt;/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&gt;1&lt;/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&gt;Bozhidar&lt;/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&gt;C# Web&lt;/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9208" y="1489715"/>
            <a:ext cx="74676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5" y="3555810"/>
            <a:ext cx="6810340" cy="2841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89257" y="2776187"/>
            <a:ext cx="2590800" cy="646232"/>
          </a:xfrm>
          <a:prstGeom prst="wedgeRoundRectCallout">
            <a:avLst>
              <a:gd name="adj1" fmla="val -59797"/>
              <a:gd name="adj2" fmla="val -10363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Bootstrap table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045575" y="1583988"/>
            <a:ext cx="2590800" cy="646232"/>
          </a:xfrm>
          <a:prstGeom prst="wedgeRoundRectCallout">
            <a:avLst>
              <a:gd name="adj1" fmla="val -70683"/>
              <a:gd name="adj2" fmla="val 2792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Hover effect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Big box that provides information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Jumbotron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48951" y="2516955"/>
            <a:ext cx="58674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48951" y="1983746"/>
            <a:ext cx="5867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50" y="3939753"/>
            <a:ext cx="6454699" cy="256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2E70D-28BA-468C-8B6C-D1F279D3E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90305"/>
            <a:ext cx="10961783" cy="76808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076A2-F324-4B71-B4D9-BF8B4EBD7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58389"/>
            <a:ext cx="10961783" cy="499819"/>
          </a:xfrm>
        </p:spPr>
        <p:txBody>
          <a:bodyPr/>
          <a:lstStyle/>
          <a:p>
            <a:r>
              <a:rPr lang="en-US" dirty="0"/>
              <a:t>Simply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CC3F-813A-42AC-AB9E-743E0D5644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id="{941F44EA-B7E4-432D-9728-CDEACC432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5657" y="1478766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836DF-C69E-482A-BEC4-87367426D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350552"/>
            <a:ext cx="9506047" cy="520106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font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toolkit </a:t>
            </a:r>
            <a:r>
              <a:rPr lang="en-US" dirty="0"/>
              <a:t>based on CSS</a:t>
            </a:r>
          </a:p>
          <a:p>
            <a:pPr lvl="1"/>
            <a:r>
              <a:rPr lang="en-US" dirty="0"/>
              <a:t>The world’s most popular and easy to use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set</a:t>
            </a:r>
          </a:p>
          <a:p>
            <a:pPr lvl="1"/>
            <a:r>
              <a:rPr lang="en-US" dirty="0"/>
              <a:t>Absolutely awesome</a:t>
            </a:r>
          </a:p>
          <a:p>
            <a:pPr lvl="1"/>
            <a:r>
              <a:rPr lang="en-US" dirty="0"/>
              <a:t>Absolutely free</a:t>
            </a:r>
          </a:p>
          <a:p>
            <a:pPr lvl="2"/>
            <a:r>
              <a:rPr lang="en-US" dirty="0"/>
              <a:t>Has a paid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 License</a:t>
            </a:r>
          </a:p>
          <a:p>
            <a:pPr lvl="1"/>
            <a:r>
              <a:rPr lang="en-US" dirty="0"/>
              <a:t>Made for use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Open Source-Friendly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B08CD-434D-4034-8561-B1D6741B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B54-0563-444D-BEB2-C6F1931C14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7FFA1-3C90-42C8-8FA0-00CF9A449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00" y="2662526"/>
            <a:ext cx="3997412" cy="37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7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76CE4B-5FFE-484A-9541-332A76C59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Import it in your HTML via Open CDN, as a </a:t>
            </a:r>
            <a:r>
              <a:rPr lang="en-US" b="1" dirty="0">
                <a:solidFill>
                  <a:schemeClr val="bg1"/>
                </a:solidFill>
              </a:rPr>
              <a:t>CSS style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Font Awesome [Free]</a:t>
            </a:r>
          </a:p>
          <a:p>
            <a:r>
              <a:rPr lang="en-US" dirty="0"/>
              <a:t>Over 1000 icons</a:t>
            </a:r>
          </a:p>
          <a:p>
            <a:r>
              <a:rPr lang="en-US" dirty="0"/>
              <a:t>Countless application ways</a:t>
            </a:r>
          </a:p>
          <a:p>
            <a:r>
              <a:rPr lang="en-US" dirty="0"/>
              <a:t>Read more about it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5EAA8-817B-4BF2-B74B-2DBA1CC4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8892C-1FF3-4787-ABF3-19B2EC043C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34C6C-C898-4465-B243-5E55D232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78541"/>
            <a:ext cx="11430000" cy="96101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500" b="1" noProof="1">
                <a:latin typeface="Consolas" panose="020B0609020204030204" pitchFamily="49" charset="0"/>
              </a:rPr>
              <a:t>&lt;link rel="stylesheet" </a:t>
            </a:r>
            <a:br>
              <a:rPr lang="en-US" sz="2500" b="1" noProof="1">
                <a:latin typeface="Consolas" panose="020B0609020204030204" pitchFamily="49" charset="0"/>
              </a:rPr>
            </a:br>
            <a:r>
              <a:rPr lang="en-US" sz="2500" b="1" noProof="1">
                <a:latin typeface="Consolas" panose="020B0609020204030204" pitchFamily="49" charset="0"/>
              </a:rPr>
              <a:t>href="</a:t>
            </a:r>
            <a:r>
              <a:rPr lang="en-US" sz="2800" dirty="0">
                <a:hlinkClick r:id="rId4"/>
              </a:rPr>
              <a:t>https://use.fontawesome.com/releases/v5.8.2/css/all.css</a:t>
            </a:r>
            <a:r>
              <a:rPr lang="en-US" sz="2500" b="1" noProof="1">
                <a:latin typeface="Consolas" panose="020B0609020204030204" pitchFamily="49" charset="0"/>
              </a:rPr>
              <a:t>"&gt;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35BED-9E53-4FE1-A7A8-D9093F098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66" y="3011327"/>
            <a:ext cx="4362544" cy="34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33037" y="1300825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7" y="1523310"/>
            <a:ext cx="7531544" cy="4707941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  <a:r>
              <a:rPr lang="en-US" sz="2800" dirty="0">
                <a:solidFill>
                  <a:schemeClr val="bg2"/>
                </a:solidFill>
              </a:rPr>
              <a:t> is a front-end framework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CSS styles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JS functionality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Just put classes on your elements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noProof="1">
                <a:solidFill>
                  <a:schemeClr val="bg1"/>
                </a:solidFill>
              </a:rPr>
              <a:t>Font Awesome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 nice set of cool icons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Most popular in the world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As its name says – It’s </a:t>
            </a:r>
            <a:r>
              <a:rPr lang="en-US" sz="2800" dirty="0">
                <a:solidFill>
                  <a:schemeClr val="bg1"/>
                </a:solidFill>
              </a:rPr>
              <a:t>awesome</a:t>
            </a:r>
            <a:r>
              <a:rPr lang="en-US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827" y="5566366"/>
            <a:ext cx="17491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9814" y="5566366"/>
            <a:ext cx="287379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8284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12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947421"/>
            <a:ext cx="10961783" cy="768084"/>
          </a:xfrm>
        </p:spPr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EE5D1-6B78-4F15-B031-13BF0394C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733034"/>
            <a:ext cx="10961783" cy="499819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33289-6F56-4244-935F-6CB2D48E9B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21" y="1679509"/>
            <a:ext cx="2330158" cy="19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5" name="Rectangle 5"/>
          <p:cNvSpPr>
            <a:spLocks noGrp="1" noChangeArrowheads="1"/>
          </p:cNvSpPr>
          <p:nvPr>
            <p:ph idx="10"/>
          </p:nvPr>
        </p:nvSpPr>
        <p:spPr>
          <a:xfrm>
            <a:off x="190402" y="1196125"/>
            <a:ext cx="11818096" cy="1323140"/>
          </a:xfrm>
        </p:spPr>
        <p:txBody>
          <a:bodyPr/>
          <a:lstStyle/>
          <a:p>
            <a:r>
              <a:rPr lang="en-US" dirty="0"/>
              <a:t>Presentation layers that adjust according to the screen size of the different devices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Responsive Design?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22125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4401" y="2645231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Desktop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8832" y="3064331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Tablet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1001" y="4862969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Mobile layouts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Free front-end framework that provides capabilities to ensure </a:t>
            </a:r>
            <a:br>
              <a:rPr lang="en-US" dirty="0"/>
            </a:br>
            <a:r>
              <a:rPr lang="en-US" dirty="0"/>
              <a:t>responsive design</a:t>
            </a:r>
          </a:p>
          <a:p>
            <a:pPr lvl="1"/>
            <a:r>
              <a:rPr lang="en-US" dirty="0"/>
              <a:t>Great </a:t>
            </a:r>
            <a:r>
              <a:rPr lang="en-US" b="1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/>
              <a:t>Great </a:t>
            </a:r>
            <a:r>
              <a:rPr lang="en-US" b="1" dirty="0">
                <a:solidFill>
                  <a:schemeClr val="bg1"/>
                </a:solidFill>
              </a:rPr>
              <a:t>community</a:t>
            </a:r>
          </a:p>
          <a:p>
            <a:pPr lvl="1"/>
            <a:r>
              <a:rPr lang="en-US" dirty="0"/>
              <a:t>Many themes developed</a:t>
            </a:r>
          </a:p>
          <a:p>
            <a:pPr lvl="2"/>
            <a:r>
              <a:rPr lang="en-US" dirty="0"/>
              <a:t>Some of which – </a:t>
            </a:r>
            <a:r>
              <a:rPr lang="en-US" b="1" dirty="0">
                <a:solidFill>
                  <a:schemeClr val="bg1"/>
                </a:solidFill>
              </a:rPr>
              <a:t>paid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96" y="2053718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C7DA8-CF66-4C3C-84FC-B6CE87FF8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06" y="1261958"/>
            <a:ext cx="2739314" cy="27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CSS file </a:t>
            </a:r>
            <a:r>
              <a:rPr lang="en-US" sz="3000" dirty="0"/>
              <a:t>before any other CSS file in your project</a:t>
            </a: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JS file </a:t>
            </a:r>
            <a:r>
              <a:rPr lang="en-US" sz="3000" dirty="0"/>
              <a:t>to allow animations and other </a:t>
            </a:r>
            <a:br>
              <a:rPr lang="en-US" sz="3000" dirty="0"/>
            </a:br>
            <a:r>
              <a:rPr lang="en-US" sz="3000" dirty="0"/>
              <a:t>dynamic functionalities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CSS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98723" y="1924056"/>
            <a:ext cx="10944002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&lt;link </a:t>
            </a:r>
            <a:r>
              <a:rPr lang="en-US" sz="3000" noProof="1"/>
              <a:t>rel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sz="3000" dirty="0"/>
              <a:t>" </a:t>
            </a:r>
            <a:r>
              <a:rPr lang="en-US" sz="3000" noProof="1"/>
              <a:t>href</a:t>
            </a:r>
            <a:r>
              <a:rPr lang="en-US" sz="3000" dirty="0"/>
              <a:t>="</a:t>
            </a:r>
            <a:r>
              <a:rPr lang="en-US" sz="2800" dirty="0">
                <a:hlinkClick r:id="rId2"/>
              </a:rPr>
              <a:t>https://stackpath.bootstrapcdn.com/bootstrap/4.3.1/</a:t>
            </a:r>
            <a:r>
              <a:rPr lang="en-US" sz="2800" dirty="0" err="1">
                <a:hlinkClick r:id="rId2"/>
              </a:rPr>
              <a:t>css</a:t>
            </a:r>
            <a:r>
              <a:rPr lang="en-US" sz="2800" dirty="0">
                <a:hlinkClick r:id="rId2"/>
              </a:rPr>
              <a:t>/bootstrap.min.css </a:t>
            </a:r>
            <a:r>
              <a:rPr lang="en-US" sz="3000" dirty="0"/>
              <a:t>"/&gt;</a:t>
            </a:r>
            <a:endParaRPr lang="en-US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CFACF1A-34E6-492D-8A25-0DAF33D09144}"/>
              </a:ext>
            </a:extLst>
          </p:cNvPr>
          <p:cNvSpPr txBox="1">
            <a:spLocks/>
          </p:cNvSpPr>
          <p:nvPr/>
        </p:nvSpPr>
        <p:spPr>
          <a:xfrm>
            <a:off x="698723" y="4924244"/>
            <a:ext cx="10944002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</a:t>
            </a:r>
            <a:r>
              <a:rPr lang="en-US" sz="3000" noProof="1"/>
              <a:t>src</a:t>
            </a:r>
            <a:r>
              <a:rPr lang="en-US" sz="3000" dirty="0"/>
              <a:t>="</a:t>
            </a:r>
            <a:r>
              <a:rPr lang="en-US" sz="2800" dirty="0">
                <a:hlinkClick r:id="rId3"/>
              </a:rPr>
              <a:t> https://</a:t>
            </a:r>
            <a:r>
              <a:rPr lang="en-US" sz="3000" dirty="0">
                <a:hlinkClick r:id="rId3"/>
              </a:rPr>
              <a:t>stackpath.bootstrapcdn.com/bootstrap/4.3.1/js/bootstrap.min.js</a:t>
            </a:r>
            <a:r>
              <a:rPr lang="en-US" sz="2800" dirty="0">
                <a:hlinkClick r:id="rId3"/>
              </a:rPr>
              <a:t> </a:t>
            </a:r>
            <a:r>
              <a:rPr lang="en-US" sz="3000" dirty="0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Be sure to place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Popper</a:t>
            </a:r>
            <a:r>
              <a:rPr lang="en-US" dirty="0"/>
              <a:t> before the Bootstrap JS </a:t>
            </a:r>
            <a:br>
              <a:rPr lang="en-US" dirty="0"/>
            </a:br>
            <a:r>
              <a:rPr lang="en-US" dirty="0"/>
              <a:t>import, as the Bootstrap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400" y="2416372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https://code.jquery.com/jquery-3.4.1.min.js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3306809"/>
            <a:ext cx="11126788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dirty="0"/>
              <a:t>&lt;script </a:t>
            </a:r>
            <a:r>
              <a:rPr lang="en-US" sz="2800" noProof="1"/>
              <a:t>src</a:t>
            </a:r>
            <a:r>
              <a:rPr lang="en-US" sz="2800" dirty="0"/>
              <a:t>="</a:t>
            </a:r>
            <a:r>
              <a:rPr lang="en-US" sz="2800" dirty="0">
                <a:hlinkClick r:id="rId3"/>
              </a:rPr>
              <a:t>https://cdnjs.cloudflare.com/ajax/libs/popper.js/1.14.3/</a:t>
            </a:r>
            <a:r>
              <a:rPr lang="en-US" sz="2800" dirty="0" err="1">
                <a:hlinkClick r:id="rId3"/>
              </a:rPr>
              <a:t>umd</a:t>
            </a:r>
            <a:r>
              <a:rPr lang="en-US" sz="2800" dirty="0">
                <a:hlinkClick r:id="rId3"/>
              </a:rPr>
              <a:t>/popper.min.js</a:t>
            </a:r>
            <a:r>
              <a:rPr lang="en-US" sz="2800" dirty="0"/>
              <a:t>"/&gt;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1E5FC-73CA-48F8-9D39-46DFA679B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24" y="4470833"/>
            <a:ext cx="2269475" cy="226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8AB1D-AF2F-423C-9F1E-3207932FD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894" y="4393952"/>
            <a:ext cx="2423238" cy="24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5177</TotalTime>
  <Words>1679</Words>
  <Application>Microsoft Office PowerPoint</Application>
  <PresentationFormat>Широк екран</PresentationFormat>
  <Paragraphs>302</Paragraphs>
  <Slides>34</Slides>
  <Notes>17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1_SoftUni3_1</vt:lpstr>
      <vt:lpstr>Bootstrap</vt:lpstr>
      <vt:lpstr>Table of Contents</vt:lpstr>
      <vt:lpstr>Have a Question?</vt:lpstr>
      <vt:lpstr>Презентация на PowerPoint</vt:lpstr>
      <vt:lpstr>What is a Responsive Design?</vt:lpstr>
      <vt:lpstr>Bootstrap</vt:lpstr>
      <vt:lpstr>Презентация на PowerPoint</vt:lpstr>
      <vt:lpstr>Include from a CDN – CSS File</vt:lpstr>
      <vt:lpstr>Include from a CDN – .js Files</vt:lpstr>
      <vt:lpstr>Download Resources</vt:lpstr>
      <vt:lpstr>Презентация на PowerPoint</vt:lpstr>
      <vt:lpstr>Grid System</vt:lpstr>
      <vt:lpstr>Grid System Demo</vt:lpstr>
      <vt:lpstr>Containers</vt:lpstr>
      <vt:lpstr>Column Classes</vt:lpstr>
      <vt:lpstr>Column Classes (2)</vt:lpstr>
      <vt:lpstr>Презентация на PowerPoint</vt:lpstr>
      <vt:lpstr>Typography with Bootstrap</vt:lpstr>
      <vt:lpstr>Alerts with Bootstrap</vt:lpstr>
      <vt:lpstr>Buttons – coloring with Bootstrap</vt:lpstr>
      <vt:lpstr>Buttons – sizing with Bootstrap</vt:lpstr>
      <vt:lpstr>Lists with Bootstrap</vt:lpstr>
      <vt:lpstr>Forms with Bootstrap</vt:lpstr>
      <vt:lpstr>HTML Table with Bootstrap</vt:lpstr>
      <vt:lpstr>Jumbotron</vt:lpstr>
      <vt:lpstr>Презентация на PowerPoint</vt:lpstr>
      <vt:lpstr>Font Awesome</vt:lpstr>
      <vt:lpstr>Font Awesome</vt:lpstr>
      <vt:lpstr>Summary</vt:lpstr>
      <vt:lpstr>Презентация на PowerPoint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Krasimir Nikolov</cp:lastModifiedBy>
  <cp:revision>381</cp:revision>
  <dcterms:created xsi:type="dcterms:W3CDTF">2018-05-23T13:08:44Z</dcterms:created>
  <dcterms:modified xsi:type="dcterms:W3CDTF">2023-06-03T13:58:47Z</dcterms:modified>
</cp:coreProperties>
</file>